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 Bardaji, Maria Elisa (SCI)" initials="GBME(" lastIdx="1" clrIdx="0">
    <p:extLst>
      <p:ext uri="{19B8F6BF-5375-455C-9EA6-DF929625EA0E}">
        <p15:presenceInfo xmlns:p15="http://schemas.microsoft.com/office/powerpoint/2012/main" userId="S-1-5-21-1202744845-3101423955-345487624-692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3399FF"/>
    <a:srgbClr val="E1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0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6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7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84198F-CBD9-402A-B737-48B197BC14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61FD7-161A-4BC7-BF6C-43CFB8463C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C6A71-BE96-4141-B25F-2280D6D6DDEB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374CF-22F4-49A3-84FD-A634B33E1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1671B-1909-4067-92D8-599C1B6FFA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49318-E1F9-41AA-95E1-ED40C1EF28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47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B2FDA-9495-4900-A77D-B8EA9324E66A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4D634-5302-48B5-9398-3994D153D48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5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1A0EE-9509-4B80-AACD-A7A0EB7E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800" y="6331149"/>
            <a:ext cx="5257800" cy="365125"/>
          </a:xfrm>
          <a:prstGeom prst="rect">
            <a:avLst/>
          </a:prstGeom>
        </p:spPr>
        <p:txBody>
          <a:bodyPr/>
          <a:lstStyle>
            <a:lvl1pPr algn="l">
              <a:defRPr sz="1100"/>
            </a:lvl1pPr>
          </a:lstStyle>
          <a:p>
            <a:r>
              <a:rPr lang="en-GB" dirty="0"/>
              <a:t>This project has received funding from the European Union’s Horizon 2020 </a:t>
            </a:r>
          </a:p>
          <a:p>
            <a:r>
              <a:rPr lang="en-GB" dirty="0"/>
              <a:t>Research and Innovation Programme under Grant Agreement No </a:t>
            </a:r>
            <a:r>
              <a:rPr lang="en-US" dirty="0"/>
              <a:t>101036910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A78164-BFF6-4228-BAD8-437325E279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7" y="6363605"/>
            <a:ext cx="499003" cy="332669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75662F82-CCF3-46F7-99DE-96ADEC00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DDD952-FBD2-4D3F-9CA8-06964EECB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5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66F31BF-47EB-4378-B76C-65221F1A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0" y="6331149"/>
            <a:ext cx="3441700" cy="365125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PM-2 / </a:t>
            </a:r>
            <a:fld id="{E2308C4C-D7BC-4B83-AF7D-B5A30954831B}" type="datetime3">
              <a:rPr lang="en-US" smtClean="0"/>
              <a:pPr/>
              <a:t>19 July 2022</a:t>
            </a:fld>
            <a:r>
              <a:rPr lang="en-US" dirty="0"/>
              <a:t> / Padova</a:t>
            </a:r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7FDC200-8020-4974-8F44-66A0592E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766" y="50800"/>
            <a:ext cx="695234" cy="365125"/>
          </a:xfrm>
          <a:prstGeom prst="rect">
            <a:avLst/>
          </a:prstGeom>
        </p:spPr>
        <p:txBody>
          <a:bodyPr/>
          <a:lstStyle>
            <a:lvl1pPr algn="ctr">
              <a:defRPr sz="1600" b="0">
                <a:solidFill>
                  <a:schemeClr val="accent1"/>
                </a:solidFill>
              </a:defRPr>
            </a:lvl1pPr>
          </a:lstStyle>
          <a:p>
            <a:fld id="{F93124CB-0928-4456-8E5B-7F689CAF0C3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78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BDD3-F390-4FA5-8D7D-0B00F5E5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362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83CF4-9634-4C19-BDB9-1E9EB58D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27DF4B0-AC86-4440-B7EA-F5BE64B6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35536" y="6331149"/>
            <a:ext cx="3030764" cy="365125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PM-2 / </a:t>
            </a:r>
            <a:fld id="{E2308C4C-D7BC-4B83-AF7D-B5A30954831B}" type="datetime3">
              <a:rPr lang="en-US" smtClean="0"/>
              <a:pPr/>
              <a:t>19 July 2022</a:t>
            </a:fld>
            <a:r>
              <a:rPr lang="en-US" dirty="0"/>
              <a:t> / Padova</a:t>
            </a:r>
            <a:endParaRPr lang="en-GB" dirty="0"/>
          </a:p>
          <a:p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C03F6FB-B231-4280-8130-6CB5829A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266" y="50800"/>
            <a:ext cx="631734" cy="365125"/>
          </a:xfrm>
          <a:prstGeom prst="rect">
            <a:avLst/>
          </a:prstGeom>
        </p:spPr>
        <p:txBody>
          <a:bodyPr/>
          <a:lstStyle>
            <a:lvl1pPr algn="ctr">
              <a:defRPr sz="1600" b="0">
                <a:solidFill>
                  <a:schemeClr val="accent1"/>
                </a:solidFill>
              </a:defRPr>
            </a:lvl1pPr>
          </a:lstStyle>
          <a:p>
            <a:fld id="{F93124CB-0928-4456-8E5B-7F689CAF0C3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C70FB4-0BAF-4E8A-9338-2A9F970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800" y="6331149"/>
            <a:ext cx="5257800" cy="365125"/>
          </a:xfrm>
          <a:prstGeom prst="rect">
            <a:avLst/>
          </a:prstGeom>
        </p:spPr>
        <p:txBody>
          <a:bodyPr/>
          <a:lstStyle>
            <a:lvl1pPr algn="l">
              <a:defRPr sz="1100"/>
            </a:lvl1pPr>
          </a:lstStyle>
          <a:p>
            <a:r>
              <a:rPr lang="en-GB" dirty="0"/>
              <a:t>This project has received funding from the European Union’s Horizon 2020</a:t>
            </a:r>
          </a:p>
          <a:p>
            <a:r>
              <a:rPr lang="en-GB" dirty="0"/>
              <a:t>Research and Innovation Programme under Grant Agreement No </a:t>
            </a:r>
            <a:r>
              <a:rPr lang="en-US" dirty="0"/>
              <a:t>101036910</a:t>
            </a:r>
            <a:endParaRPr lang="en-GB" dirty="0"/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D2CE680B-CF0B-485B-A771-ECCDB5A2D7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7" y="6363605"/>
            <a:ext cx="499003" cy="33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5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97F3-725D-4173-B362-892E29DA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3275165"/>
            <a:ext cx="10515600" cy="97585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F3C09-E37C-4EEE-97AB-B8DCF07D4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7750" y="44373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9604B9F-7695-46EC-9D65-29EDE9E76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3988" y="6503982"/>
            <a:ext cx="10812011" cy="365125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r>
              <a:rPr lang="en-GB" dirty="0"/>
              <a:t>This project has received funding from the European Union’s Horizon 2020 Research and Innovation Programme under Grant Agreement No </a:t>
            </a:r>
            <a:r>
              <a:rPr lang="en-US" dirty="0"/>
              <a:t>101036910</a:t>
            </a:r>
            <a:endParaRPr lang="en-GB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5E014D-A317-400F-A6CE-12CAA1281A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22" y="6478584"/>
            <a:ext cx="480666" cy="3204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502B8D-CD3B-4250-8B08-28FD0D4E12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89" y="458392"/>
            <a:ext cx="5718629" cy="259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3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9498DEF-8CB0-4900-ABC7-C231E66E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413" y="2603613"/>
            <a:ext cx="10515600" cy="774700"/>
          </a:xfrm>
        </p:spPr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662C2E0-6E5A-443E-814E-A3038848D892}"/>
              </a:ext>
            </a:extLst>
          </p:cNvPr>
          <p:cNvSpPr txBox="1">
            <a:spLocks/>
          </p:cNvSpPr>
          <p:nvPr userDrawn="1"/>
        </p:nvSpPr>
        <p:spPr>
          <a:xfrm>
            <a:off x="1008413" y="5233988"/>
            <a:ext cx="10515600" cy="454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small" baseline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en-GB" sz="24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67C8310-1F1F-4761-90B8-D4DA66EDA293}"/>
              </a:ext>
            </a:extLst>
          </p:cNvPr>
          <p:cNvSpPr txBox="1">
            <a:spLocks/>
          </p:cNvSpPr>
          <p:nvPr userDrawn="1"/>
        </p:nvSpPr>
        <p:spPr>
          <a:xfrm>
            <a:off x="1008413" y="5718176"/>
            <a:ext cx="10515600" cy="454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small" baseline="0">
                <a:solidFill>
                  <a:srgbClr val="00B05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F99C073-40A1-4EB2-86F6-47C1B44B9C04}"/>
              </a:ext>
            </a:extLst>
          </p:cNvPr>
          <p:cNvSpPr/>
          <p:nvPr userDrawn="1"/>
        </p:nvSpPr>
        <p:spPr>
          <a:xfrm>
            <a:off x="10245012" y="205273"/>
            <a:ext cx="1772817" cy="454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8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D5E368-F99A-4BB4-8DC6-A8615FD69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BAAEE-1B40-43B5-A1F5-E16E9F302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83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 cap="small" baseline="0">
          <a:solidFill>
            <a:srgbClr val="92D05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isa.gil@kit.edu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storiesproject.eu/call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alexandra.lex-balducci@kit.edu" TargetMode="External"/><Relationship Id="rId4" Type="http://schemas.openxmlformats.org/officeDocument/2006/relationships/hyperlink" Target="mailto:olga.suminska-ebersoldt@kit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86DA583-68C8-82EE-A89F-EAC885978E70}"/>
              </a:ext>
            </a:extLst>
          </p:cNvPr>
          <p:cNvSpPr txBox="1">
            <a:spLocks/>
          </p:cNvSpPr>
          <p:nvPr/>
        </p:nvSpPr>
        <p:spPr>
          <a:xfrm>
            <a:off x="333828" y="3767333"/>
            <a:ext cx="9926308" cy="2656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Free access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to 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64 world-leading Research Infrastructures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for 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Hybrid Energy Storage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Travel and accommodation costs 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covered by </a:t>
            </a:r>
            <a:r>
              <a:rPr lang="en-GB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StoRIES</a:t>
            </a:r>
            <a:endParaRPr lang="en-GB" sz="2000" b="1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900"/>
              </a:spcAft>
              <a:buFont typeface="Webdings" panose="05030102010509060703" pitchFamily="18" charset="2"/>
              <a:buChar char="4"/>
            </a:pP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Open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to 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all researchers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from academia and industry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2000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Topic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de-DE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Application</a:t>
            </a:r>
            <a:r>
              <a:rPr lang="de-DE" sz="21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oriented</a:t>
            </a:r>
            <a:r>
              <a:rPr lang="de-DE" sz="21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hybrid and </a:t>
            </a:r>
            <a:r>
              <a:rPr lang="de-DE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sustainable</a:t>
            </a:r>
            <a:r>
              <a:rPr lang="de-DE" sz="21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energy</a:t>
            </a:r>
            <a:r>
              <a:rPr lang="de-DE" sz="21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storage</a:t>
            </a:r>
            <a:r>
              <a:rPr lang="de-DE" sz="21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21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solutions</a:t>
            </a:r>
            <a:r>
              <a:rPr lang="de-DE" sz="21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 </a:t>
            </a:r>
            <a:endParaRPr lang="en-GB" sz="2100" b="1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2000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Deadline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31</a:t>
            </a:r>
            <a:r>
              <a:rPr lang="en-GB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st</a:t>
            </a:r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July 2022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More information &amp; application: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                    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  <a:hlinkClick r:id="rId2"/>
              </a:rPr>
              <a:t>www.storiesproject.eu/calls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de-DE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à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4"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4"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4"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E97986-7E29-4F3E-B2C1-B30465FF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800" y="6412174"/>
            <a:ext cx="9315048" cy="365125"/>
          </a:xfrm>
        </p:spPr>
        <p:txBody>
          <a:bodyPr/>
          <a:lstStyle/>
          <a:p>
            <a:r>
              <a:rPr lang="en-GB" dirty="0"/>
              <a:t>This project has received funding from the European Union’s Horizon 2020 Research and Innovation Programme under Grant Agreement No </a:t>
            </a:r>
            <a:r>
              <a:rPr lang="en-US" dirty="0"/>
              <a:t>101036910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4F6837C-3ED5-4674-A11B-92C900B3D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0867" y="365625"/>
            <a:ext cx="4211782" cy="2421666"/>
          </a:xfrm>
          <a:noFill/>
          <a:ln w="38100"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de-DE" sz="500" cap="small" dirty="0">
              <a:solidFill>
                <a:srgbClr val="92D050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de-DE" sz="3600" u="sng" cap="small" dirty="0" err="1">
                <a:solidFill>
                  <a:srgbClr val="92D050"/>
                </a:solidFill>
                <a:latin typeface="Calibri" panose="020F0502020204030204" pitchFamily="34" charset="0"/>
                <a:ea typeface="+mj-ea"/>
                <a:cs typeface="+mj-cs"/>
              </a:rPr>
              <a:t>StoRIES</a:t>
            </a:r>
            <a:r>
              <a:rPr lang="de-DE" sz="3600" u="sng" cap="small" dirty="0">
                <a:solidFill>
                  <a:srgbClr val="92D050"/>
                </a:solidFill>
                <a:latin typeface="Calibri" panose="020F0502020204030204" pitchFamily="34" charset="0"/>
                <a:ea typeface="+mj-ea"/>
                <a:cs typeface="+mj-cs"/>
              </a:rPr>
              <a:t> Project</a:t>
            </a:r>
            <a:endParaRPr lang="en-GB" sz="1800" u="sng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GB" sz="7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19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Start: 1</a:t>
            </a:r>
            <a:r>
              <a:rPr lang="en-GB" sz="19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GB" sz="19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November 2021</a:t>
            </a:r>
            <a:endParaRPr lang="en-GB" sz="1900" b="1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19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Duration: 4 years (2021-2025)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19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Budget: 7 Mio €</a:t>
            </a:r>
            <a:endParaRPr lang="en-GB" sz="1900" b="1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19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Beneficiaries: 47 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19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Research Infrastructures: 64 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en-GB" sz="19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Coordinator: KIT (DE, Stefano </a:t>
            </a:r>
            <a:r>
              <a:rPr lang="en-GB" sz="19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Passerini</a:t>
            </a:r>
            <a:r>
              <a:rPr lang="en-GB" sz="19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B14366D-2648-1CAC-5CE4-558C62A7003D}"/>
              </a:ext>
            </a:extLst>
          </p:cNvPr>
          <p:cNvSpPr/>
          <p:nvPr/>
        </p:nvSpPr>
        <p:spPr>
          <a:xfrm>
            <a:off x="7242628" y="5128183"/>
            <a:ext cx="493485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1600" u="sng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Contact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M.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Gil </a:t>
            </a:r>
            <a:r>
              <a:rPr lang="de-DE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Bardaji</a:t>
            </a:r>
            <a:r>
              <a:rPr lang="de-DE" sz="1600" dirty="0"/>
              <a:t> </a:t>
            </a:r>
            <a:r>
              <a:rPr lang="de-DE" sz="1600" dirty="0">
                <a:hlinkClick r:id="rId3"/>
              </a:rPr>
              <a:t>elisa.gil@kit.edu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O. </a:t>
            </a:r>
            <a:r>
              <a:rPr lang="de-DE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Suminska-Ebersoldt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1600" dirty="0">
                <a:hlinkClick r:id="rId4"/>
              </a:rPr>
              <a:t>olga.suminska-ebersoldt@kit.edu</a:t>
            </a:r>
            <a:endParaRPr lang="de-DE" sz="16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A. Lex-</a:t>
            </a:r>
            <a:r>
              <a:rPr lang="de-DE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Balducci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de-DE" sz="1600" dirty="0">
                <a:hlinkClick r:id="rId5"/>
              </a:rPr>
              <a:t>alexandra.lex-balducci@kit.edu</a:t>
            </a:r>
            <a:endParaRPr lang="de-DE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1C371F4-ED9E-79CD-9CC3-3E3A5FED4B8B}"/>
              </a:ext>
            </a:extLst>
          </p:cNvPr>
          <p:cNvSpPr txBox="1">
            <a:spLocks/>
          </p:cNvSpPr>
          <p:nvPr/>
        </p:nvSpPr>
        <p:spPr>
          <a:xfrm>
            <a:off x="333828" y="2886701"/>
            <a:ext cx="6908800" cy="975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small" baseline="0">
                <a:solidFill>
                  <a:srgbClr val="92D05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de-DE" sz="3600" u="sng" dirty="0"/>
              <a:t>1</a:t>
            </a:r>
            <a:r>
              <a:rPr lang="de-DE" sz="3600" u="sng" baseline="30000" dirty="0"/>
              <a:t>st</a:t>
            </a:r>
            <a:r>
              <a:rPr lang="de-DE" sz="3600" u="sng" dirty="0"/>
              <a:t> Transnational Access Call</a:t>
            </a:r>
            <a:endParaRPr lang="en-GB" sz="3600" u="sng" dirty="0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2A73671D-BBE8-5DE0-40A9-95433E04560D}"/>
              </a:ext>
            </a:extLst>
          </p:cNvPr>
          <p:cNvGrpSpPr/>
          <p:nvPr/>
        </p:nvGrpSpPr>
        <p:grpSpPr>
          <a:xfrm>
            <a:off x="241228" y="-76699"/>
            <a:ext cx="6231038" cy="3025497"/>
            <a:chOff x="241228" y="-76699"/>
            <a:chExt cx="6231038" cy="3025497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8831A3BE-A471-C6EB-8ADC-C64F5C2DD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41228" y="-76699"/>
              <a:ext cx="6231038" cy="2822660"/>
            </a:xfrm>
            <a:prstGeom prst="rect">
              <a:avLst/>
            </a:prstGeom>
          </p:spPr>
        </p:pic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958CEF31-C432-411B-FDBD-CC49A91888ED}"/>
                </a:ext>
              </a:extLst>
            </p:cNvPr>
            <p:cNvSpPr txBox="1"/>
            <p:nvPr/>
          </p:nvSpPr>
          <p:spPr>
            <a:xfrm>
              <a:off x="440552" y="2517911"/>
              <a:ext cx="593624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150" dirty="0">
                  <a:latin typeface="Baloo Bhaijaan" panose="03080902040302020200" pitchFamily="66" charset="-78"/>
                  <a:cs typeface="Baloo Bhaijaan" panose="03080902040302020200" pitchFamily="66" charset="-78"/>
                </a:rPr>
                <a:t>Storage Research Infrastructure Eco-System</a:t>
              </a:r>
            </a:p>
          </p:txBody>
        </p:sp>
      </p:grpSp>
      <p:pic>
        <p:nvPicPr>
          <p:cNvPr id="13" name="Picture 22" descr="Open Sign Now Svg Png Icon Free Download (#567746) - OnlineWebFonts.COM">
            <a:extLst>
              <a:ext uri="{FF2B5EF4-FFF2-40B4-BE49-F238E27FC236}">
                <a16:creationId xmlns:a16="http://schemas.microsoft.com/office/drawing/2014/main" id="{80CCD777-5E9E-98E5-4193-249847AEB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848" y="3429000"/>
            <a:ext cx="1589630" cy="150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6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oRIES Template_Presentation" id="{07331B9D-1F71-4F86-A14E-A482335EDB7F}" vid="{43DCEFAC-6714-47D2-9480-201A438C23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A7E07C22DF1479DA91142386429AA" ma:contentTypeVersion="16" ma:contentTypeDescription="Ein neues Dokument erstellen." ma:contentTypeScope="" ma:versionID="bfd8a88ecc7760b7f19844aa23679fd1">
  <xsd:schema xmlns:xsd="http://www.w3.org/2001/XMLSchema" xmlns:xs="http://www.w3.org/2001/XMLSchema" xmlns:p="http://schemas.microsoft.com/office/2006/metadata/properties" xmlns:ns2="6f87abcb-75d6-474c-8a04-9e52fe91d503" xmlns:ns3="18f1309f-4294-4a5a-aa0b-7a8eb75d9a6a" targetNamespace="http://schemas.microsoft.com/office/2006/metadata/properties" ma:root="true" ma:fieldsID="b8b4041c63d90bcd64d1f6eba67b38ab" ns2:_="" ns3:_="">
    <xsd:import namespace="6f87abcb-75d6-474c-8a04-9e52fe91d503"/>
    <xsd:import namespace="18f1309f-4294-4a5a-aa0b-7a8eb75d9a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7abcb-75d6-474c-8a04-9e52fe91d5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dd7f4be2-d53b-4842-963f-ff3fe2ed22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1309f-4294-4a5a-aa0b-7a8eb75d9a6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ec53bdd-fcda-4dac-9083-63da1f18d788}" ma:internalName="TaxCatchAll" ma:showField="CatchAllData" ma:web="18f1309f-4294-4a5a-aa0b-7a8eb75d9a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87abcb-75d6-474c-8a04-9e52fe91d503">
      <Terms xmlns="http://schemas.microsoft.com/office/infopath/2007/PartnerControls"/>
    </lcf76f155ced4ddcb4097134ff3c332f>
    <TaxCatchAll xmlns="18f1309f-4294-4a5a-aa0b-7a8eb75d9a6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5A1185-E034-47BD-90EB-A65ABE5F4B73}"/>
</file>

<file path=customXml/itemProps2.xml><?xml version="1.0" encoding="utf-8"?>
<ds:datastoreItem xmlns:ds="http://schemas.openxmlformats.org/officeDocument/2006/customXml" ds:itemID="{40FF92B3-48D1-4DC0-991B-18829C648465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18f1309f-4294-4a5a-aa0b-7a8eb75d9a6a"/>
    <ds:schemaRef ds:uri="6f87abcb-75d6-474c-8a04-9e52fe91d503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AAE063-D0BC-4383-925D-EAA1FA115F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StoRIES Template_Presentation</Template>
  <TotalTime>0</TotalTime>
  <Words>152</Words>
  <Application>Microsoft Macintosh PowerPoint</Application>
  <PresentationFormat>Breitbild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Baloo Bhaijaan</vt:lpstr>
      <vt:lpstr>Calibri</vt:lpstr>
      <vt:lpstr>Webdings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WP6- Project Coordination and Management</dc:title>
  <dc:creator>Gil Bardaji, Maria Elisa (SCI)</dc:creator>
  <cp:lastModifiedBy>Lex-Balducci, Alexandra (HIU)</cp:lastModifiedBy>
  <cp:revision>44</cp:revision>
  <dcterms:created xsi:type="dcterms:W3CDTF">2022-05-05T09:52:10Z</dcterms:created>
  <dcterms:modified xsi:type="dcterms:W3CDTF">2022-07-19T12:30:34Z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0x01010088CA7E07C22DF1479DA91142386429AA</vt:lpwstr>
  </property>
</Properties>
</file>